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1" r:id="rId1"/>
  </p:sldMasterIdLst>
  <p:notesMasterIdLst>
    <p:notesMasterId r:id="rId10"/>
  </p:notesMasterIdLst>
  <p:sldIdLst>
    <p:sldId id="274" r:id="rId2"/>
    <p:sldId id="273" r:id="rId3"/>
    <p:sldId id="280" r:id="rId4"/>
    <p:sldId id="282" r:id="rId5"/>
    <p:sldId id="283" r:id="rId6"/>
    <p:sldId id="284" r:id="rId7"/>
    <p:sldId id="286" r:id="rId8"/>
    <p:sldId id="285"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641275-5A0F-4C90-B299-D380C93278B6}" v="10" dt="2026-08-02T22:32:31.3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607" autoAdjust="0"/>
    <p:restoredTop sz="94660"/>
  </p:normalViewPr>
  <p:slideViewPr>
    <p:cSldViewPr snapToGrid="0">
      <p:cViewPr varScale="1">
        <p:scale>
          <a:sx n="119" d="100"/>
          <a:sy n="119" d="100"/>
        </p:scale>
        <p:origin x="120"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an McLean" userId="9f212057-3c9b-4869-91e9-1e3a4bb8e80f" providerId="ADAL" clId="{5A0F533C-13DE-4ECA-A20B-470D7397D3E4}"/>
    <pc:docChg chg="undo custSel modSld">
      <pc:chgData name="Ian McLean" userId="9f212057-3c9b-4869-91e9-1e3a4bb8e80f" providerId="ADAL" clId="{5A0F533C-13DE-4ECA-A20B-470D7397D3E4}" dt="2026-08-02T22:33:09.226" v="1363" actId="20577"/>
      <pc:docMkLst>
        <pc:docMk/>
      </pc:docMkLst>
      <pc:sldChg chg="modSp mod">
        <pc:chgData name="Ian McLean" userId="9f212057-3c9b-4869-91e9-1e3a4bb8e80f" providerId="ADAL" clId="{5A0F533C-13DE-4ECA-A20B-470D7397D3E4}" dt="2026-08-02T22:20:34.850" v="28" actId="20577"/>
        <pc:sldMkLst>
          <pc:docMk/>
          <pc:sldMk cId="1295679410" sldId="273"/>
        </pc:sldMkLst>
        <pc:spChg chg="mod">
          <ac:chgData name="Ian McLean" userId="9f212057-3c9b-4869-91e9-1e3a4bb8e80f" providerId="ADAL" clId="{5A0F533C-13DE-4ECA-A20B-470D7397D3E4}" dt="2026-08-02T22:20:34.850" v="28" actId="20577"/>
          <ac:spMkLst>
            <pc:docMk/>
            <pc:sldMk cId="1295679410" sldId="273"/>
            <ac:spMk id="3" creationId="{A19DE486-A319-FC04-43FE-A6C8512F3AFC}"/>
          </ac:spMkLst>
        </pc:spChg>
      </pc:sldChg>
      <pc:sldChg chg="modSp mod">
        <pc:chgData name="Ian McLean" userId="9f212057-3c9b-4869-91e9-1e3a4bb8e80f" providerId="ADAL" clId="{5A0F533C-13DE-4ECA-A20B-470D7397D3E4}" dt="2026-08-02T22:24:03.703" v="573" actId="20577"/>
        <pc:sldMkLst>
          <pc:docMk/>
          <pc:sldMk cId="3318808339" sldId="280"/>
        </pc:sldMkLst>
        <pc:spChg chg="mod">
          <ac:chgData name="Ian McLean" userId="9f212057-3c9b-4869-91e9-1e3a4bb8e80f" providerId="ADAL" clId="{5A0F533C-13DE-4ECA-A20B-470D7397D3E4}" dt="2026-08-02T22:24:03.703" v="573" actId="20577"/>
          <ac:spMkLst>
            <pc:docMk/>
            <pc:sldMk cId="3318808339" sldId="280"/>
            <ac:spMk id="3" creationId="{5B651DDE-2BA1-567D-59E7-85BB037732F6}"/>
          </ac:spMkLst>
        </pc:spChg>
      </pc:sldChg>
      <pc:sldChg chg="modSp mod">
        <pc:chgData name="Ian McLean" userId="9f212057-3c9b-4869-91e9-1e3a4bb8e80f" providerId="ADAL" clId="{5A0F533C-13DE-4ECA-A20B-470D7397D3E4}" dt="2026-08-02T22:25:14.539" v="591" actId="20577"/>
        <pc:sldMkLst>
          <pc:docMk/>
          <pc:sldMk cId="1633345927" sldId="282"/>
        </pc:sldMkLst>
        <pc:spChg chg="mod">
          <ac:chgData name="Ian McLean" userId="9f212057-3c9b-4869-91e9-1e3a4bb8e80f" providerId="ADAL" clId="{5A0F533C-13DE-4ECA-A20B-470D7397D3E4}" dt="2026-08-02T22:25:14.539" v="591" actId="20577"/>
          <ac:spMkLst>
            <pc:docMk/>
            <pc:sldMk cId="1633345927" sldId="282"/>
            <ac:spMk id="3" creationId="{DBC27030-432E-9D16-23C2-D4C456AEFC1B}"/>
          </ac:spMkLst>
        </pc:spChg>
      </pc:sldChg>
      <pc:sldChg chg="modSp mod">
        <pc:chgData name="Ian McLean" userId="9f212057-3c9b-4869-91e9-1e3a4bb8e80f" providerId="ADAL" clId="{5A0F533C-13DE-4ECA-A20B-470D7397D3E4}" dt="2026-08-02T22:27:39.843" v="608" actId="5793"/>
        <pc:sldMkLst>
          <pc:docMk/>
          <pc:sldMk cId="1583667123" sldId="283"/>
        </pc:sldMkLst>
        <pc:spChg chg="mod">
          <ac:chgData name="Ian McLean" userId="9f212057-3c9b-4869-91e9-1e3a4bb8e80f" providerId="ADAL" clId="{5A0F533C-13DE-4ECA-A20B-470D7397D3E4}" dt="2026-08-02T22:27:39.843" v="608" actId="5793"/>
          <ac:spMkLst>
            <pc:docMk/>
            <pc:sldMk cId="1583667123" sldId="283"/>
            <ac:spMk id="3" creationId="{8793C252-6E5C-1F56-810A-35AED36AF311}"/>
          </ac:spMkLst>
        </pc:spChg>
      </pc:sldChg>
      <pc:sldChg chg="modSp">
        <pc:chgData name="Ian McLean" userId="9f212057-3c9b-4869-91e9-1e3a4bb8e80f" providerId="ADAL" clId="{5A0F533C-13DE-4ECA-A20B-470D7397D3E4}" dt="2026-08-02T22:06:14.367" v="1"/>
        <pc:sldMkLst>
          <pc:docMk/>
          <pc:sldMk cId="2729481146" sldId="285"/>
        </pc:sldMkLst>
        <pc:spChg chg="mod">
          <ac:chgData name="Ian McLean" userId="9f212057-3c9b-4869-91e9-1e3a4bb8e80f" providerId="ADAL" clId="{5A0F533C-13DE-4ECA-A20B-470D7397D3E4}" dt="2026-08-02T22:06:14.367" v="1"/>
          <ac:spMkLst>
            <pc:docMk/>
            <pc:sldMk cId="2729481146" sldId="285"/>
            <ac:spMk id="3" creationId="{516E20A4-ACE1-337B-30FC-874954914380}"/>
          </ac:spMkLst>
        </pc:spChg>
      </pc:sldChg>
      <pc:sldChg chg="modSp mod">
        <pc:chgData name="Ian McLean" userId="9f212057-3c9b-4869-91e9-1e3a4bb8e80f" providerId="ADAL" clId="{5A0F533C-13DE-4ECA-A20B-470D7397D3E4}" dt="2026-08-02T22:33:09.226" v="1363" actId="20577"/>
        <pc:sldMkLst>
          <pc:docMk/>
          <pc:sldMk cId="3299388542" sldId="286"/>
        </pc:sldMkLst>
        <pc:spChg chg="mod">
          <ac:chgData name="Ian McLean" userId="9f212057-3c9b-4869-91e9-1e3a4bb8e80f" providerId="ADAL" clId="{5A0F533C-13DE-4ECA-A20B-470D7397D3E4}" dt="2026-08-02T22:29:50.735" v="644" actId="20577"/>
          <ac:spMkLst>
            <pc:docMk/>
            <pc:sldMk cId="3299388542" sldId="286"/>
            <ac:spMk id="2" creationId="{756FBDA9-4C20-0C44-8D92-93A5AAF67043}"/>
          </ac:spMkLst>
        </pc:spChg>
        <pc:spChg chg="mod">
          <ac:chgData name="Ian McLean" userId="9f212057-3c9b-4869-91e9-1e3a4bb8e80f" providerId="ADAL" clId="{5A0F533C-13DE-4ECA-A20B-470D7397D3E4}" dt="2026-08-02T22:33:09.226" v="1363" actId="20577"/>
          <ac:spMkLst>
            <pc:docMk/>
            <pc:sldMk cId="3299388542" sldId="286"/>
            <ac:spMk id="3" creationId="{2541B9F3-B095-8A14-B483-00002DD5942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27728-F5DB-47CB-BE2B-5F43DBFA1957}"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8B0805-D352-4E9E-9975-9943ABCB974D}" type="slidenum">
              <a:rPr lang="en-US" smtClean="0"/>
              <a:t>‹#›</a:t>
            </a:fld>
            <a:endParaRPr lang="en-US"/>
          </a:p>
        </p:txBody>
      </p:sp>
    </p:spTree>
    <p:extLst>
      <p:ext uri="{BB962C8B-B14F-4D97-AF65-F5344CB8AC3E}">
        <p14:creationId xmlns:p14="http://schemas.microsoft.com/office/powerpoint/2010/main" val="1400721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rgbClr val="00B0F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070890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solidFill>
                  <a:schemeClr val="tx1"/>
                </a:solidFill>
              </a:defRPr>
            </a:lvl1pPr>
          </a:lstStyle>
          <a:p>
            <a:r>
              <a:rPr lang="en-US" dirty="0"/>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solidFill>
                  <a:srgbClr val="00B0F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Tree>
    <p:extLst>
      <p:ext uri="{BB962C8B-B14F-4D97-AF65-F5344CB8AC3E}">
        <p14:creationId xmlns:p14="http://schemas.microsoft.com/office/powerpoint/2010/main" val="930950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solidFill>
                  <a:srgbClr val="00B0F0"/>
                </a:solidFill>
              </a:defRPr>
            </a:lvl1pPr>
          </a:lstStyle>
          <a:p>
            <a:r>
              <a:rPr lang="en-US" dirty="0"/>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189759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solidFill>
                  <a:schemeClr val="tx1"/>
                </a:solidFill>
              </a:defRPr>
            </a:lvl1pPr>
          </a:lstStyle>
          <a:p>
            <a:r>
              <a:rPr lang="en-US" dirty="0"/>
              <a:t>Click to edit Master title style</a:t>
            </a:r>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rgbClr val="00B0F0"/>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073360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rgbClr val="00B0F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793745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rgbClr val="00B0F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rgbClr val="00B0F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rgbClr val="00B0F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3143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rgbClr val="00B0F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rgbClr val="00B0F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rgbClr val="00B0F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1395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581849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11271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B0F0"/>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74811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rgbClr val="00B0F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814727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B0F0"/>
                </a:solidFill>
              </a:defRPr>
            </a:lvl1pPr>
          </a:lstStyle>
          <a:p>
            <a:r>
              <a:rPr lang="en-US" dirty="0"/>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vl6pPr>
              <a:defRPr sz="1200"/>
            </a:lvl6pPr>
            <a:lvl7pPr>
              <a:defRPr sz="1200"/>
            </a:lvl7pPr>
            <a:lvl8pPr>
              <a:defRPr sz="1200"/>
            </a:lvl8pPr>
            <a:lvl9pPr>
              <a:defRPr sz="12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vl6pPr>
              <a:defRPr sz="1200"/>
            </a:lvl6pPr>
            <a:lvl7pPr>
              <a:defRPr sz="1200"/>
            </a:lvl7pPr>
            <a:lvl8pPr>
              <a:defRPr sz="1200"/>
            </a:lvl8pPr>
            <a:lvl9pPr>
              <a:defRPr sz="12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96427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B0F0"/>
                </a:solidFill>
              </a:defRPr>
            </a:lvl1pPr>
          </a:lstStyle>
          <a:p>
            <a:r>
              <a:rPr lang="en-US" dirty="0"/>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vl6pPr>
              <a:defRPr sz="1200"/>
            </a:lvl6pPr>
            <a:lvl7pPr>
              <a:defRPr sz="1200"/>
            </a:lvl7pPr>
            <a:lvl8pPr>
              <a:defRPr sz="1200"/>
            </a:lvl8pPr>
            <a:lvl9pPr>
              <a:defRPr sz="12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8130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B0F0"/>
                </a:solidFill>
              </a:defRPr>
            </a:lvl1pPr>
          </a:lstStyle>
          <a:p>
            <a:r>
              <a:rPr lang="en-US" dirty="0"/>
              <a:t>Click to edit Master title style</a:t>
            </a:r>
          </a:p>
        </p:txBody>
      </p:sp>
    </p:spTree>
    <p:extLst>
      <p:ext uri="{BB962C8B-B14F-4D97-AF65-F5344CB8AC3E}">
        <p14:creationId xmlns:p14="http://schemas.microsoft.com/office/powerpoint/2010/main" val="4116325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6885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solidFill>
                  <a:srgbClr val="00B0F0"/>
                </a:solidFill>
              </a:defRPr>
            </a:lvl1pPr>
          </a:lstStyle>
          <a:p>
            <a:r>
              <a:rPr lang="en-US" dirty="0"/>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Tree>
    <p:extLst>
      <p:ext uri="{BB962C8B-B14F-4D97-AF65-F5344CB8AC3E}">
        <p14:creationId xmlns:p14="http://schemas.microsoft.com/office/powerpoint/2010/main" val="1815819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solidFill>
                  <a:srgbClr val="00B0F0"/>
                </a:solidFill>
              </a:defRPr>
            </a:lvl1pPr>
          </a:lstStyle>
          <a:p>
            <a:r>
              <a:rPr lang="en-US" dirty="0"/>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781174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6.png"/><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userDrawn="1"/>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10124365" y="5725047"/>
            <a:ext cx="1918284" cy="982536"/>
          </a:xfrm>
          <a:prstGeom prst="rect">
            <a:avLst/>
          </a:prstGeom>
        </p:spPr>
      </p:pic>
    </p:spTree>
    <p:extLst>
      <p:ext uri="{BB962C8B-B14F-4D97-AF65-F5344CB8AC3E}">
        <p14:creationId xmlns:p14="http://schemas.microsoft.com/office/powerpoint/2010/main" val="2605223091"/>
      </p:ext>
    </p:extLst>
  </p:cSld>
  <p:clrMap bg1="dk1" tx1="lt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Lst>
  <p:hf sldNum="0" hdr="0" ftr="0" dt="0"/>
  <p:txStyles>
    <p:titleStyle>
      <a:lvl1pPr algn="l" defTabSz="457200" rtl="0" eaLnBrk="1" latinLnBrk="0" hangingPunct="1">
        <a:spcBef>
          <a:spcPct val="0"/>
        </a:spcBef>
        <a:buNone/>
        <a:defRPr sz="4200" b="0" i="0" kern="1200">
          <a:solidFill>
            <a:srgbClr val="00B0F0"/>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3EC6D-B1A7-86BC-DC91-DC16E78F2868}"/>
              </a:ext>
            </a:extLst>
          </p:cNvPr>
          <p:cNvSpPr>
            <a:spLocks noGrp="1"/>
          </p:cNvSpPr>
          <p:nvPr>
            <p:ph type="ctrTitle"/>
          </p:nvPr>
        </p:nvSpPr>
        <p:spPr>
          <a:xfrm>
            <a:off x="1025646" y="960582"/>
            <a:ext cx="8825658" cy="4153538"/>
          </a:xfrm>
        </p:spPr>
        <p:txBody>
          <a:bodyPr/>
          <a:lstStyle/>
          <a:p>
            <a:r>
              <a:rPr lang="en-US" dirty="0"/>
              <a:t>SPECIAL ELECTION ON CHANGE IN FORM OF GOVERNMENT</a:t>
            </a:r>
          </a:p>
        </p:txBody>
      </p:sp>
      <p:sp>
        <p:nvSpPr>
          <p:cNvPr id="3" name="Subtitle 2">
            <a:extLst>
              <a:ext uri="{FF2B5EF4-FFF2-40B4-BE49-F238E27FC236}">
                <a16:creationId xmlns:a16="http://schemas.microsoft.com/office/drawing/2014/main" id="{D4160477-F487-D1BD-F507-56BB24A7453E}"/>
              </a:ext>
            </a:extLst>
          </p:cNvPr>
          <p:cNvSpPr>
            <a:spLocks noGrp="1"/>
          </p:cNvSpPr>
          <p:nvPr>
            <p:ph type="subTitle" idx="1"/>
          </p:nvPr>
        </p:nvSpPr>
        <p:spPr>
          <a:xfrm>
            <a:off x="1097794" y="5202253"/>
            <a:ext cx="8825658" cy="861420"/>
          </a:xfrm>
        </p:spPr>
        <p:txBody>
          <a:bodyPr/>
          <a:lstStyle/>
          <a:p>
            <a:endParaRPr lang="en-US" dirty="0">
              <a:solidFill>
                <a:schemeClr val="tx1"/>
              </a:solidFill>
            </a:endParaRPr>
          </a:p>
        </p:txBody>
      </p:sp>
    </p:spTree>
    <p:extLst>
      <p:ext uri="{BB962C8B-B14F-4D97-AF65-F5344CB8AC3E}">
        <p14:creationId xmlns:p14="http://schemas.microsoft.com/office/powerpoint/2010/main" val="3495677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9D413-D2AC-B4C2-9FF9-CDA54DDC51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115BA8-598D-47CB-EDDC-4CBD9ABC746F}"/>
              </a:ext>
            </a:extLst>
          </p:cNvPr>
          <p:cNvSpPr>
            <a:spLocks noGrp="1"/>
          </p:cNvSpPr>
          <p:nvPr>
            <p:ph type="title"/>
          </p:nvPr>
        </p:nvSpPr>
        <p:spPr>
          <a:xfrm>
            <a:off x="645130" y="221981"/>
            <a:ext cx="9404723" cy="1400530"/>
          </a:xfrm>
        </p:spPr>
        <p:txBody>
          <a:bodyPr/>
          <a:lstStyle/>
          <a:p>
            <a:r>
              <a:rPr lang="en-US" dirty="0">
                <a:solidFill>
                  <a:schemeClr val="tx1"/>
                </a:solidFill>
              </a:rPr>
              <a:t>Background on Petition</a:t>
            </a:r>
          </a:p>
        </p:txBody>
      </p:sp>
      <p:sp>
        <p:nvSpPr>
          <p:cNvPr id="3" name="Content Placeholder 2">
            <a:extLst>
              <a:ext uri="{FF2B5EF4-FFF2-40B4-BE49-F238E27FC236}">
                <a16:creationId xmlns:a16="http://schemas.microsoft.com/office/drawing/2014/main" id="{A19DE486-A319-FC04-43FE-A6C8512F3AFC}"/>
              </a:ext>
            </a:extLst>
          </p:cNvPr>
          <p:cNvSpPr>
            <a:spLocks noGrp="1"/>
          </p:cNvSpPr>
          <p:nvPr>
            <p:ph idx="1"/>
          </p:nvPr>
        </p:nvSpPr>
        <p:spPr>
          <a:xfrm>
            <a:off x="1103312" y="1534459"/>
            <a:ext cx="8946541" cy="4195481"/>
          </a:xfrm>
        </p:spPr>
        <p:txBody>
          <a:bodyPr>
            <a:normAutofit lnSpcReduction="10000"/>
          </a:bodyPr>
          <a:lstStyle/>
          <a:p>
            <a:pPr>
              <a:defRPr sz="2400"/>
            </a:pPr>
            <a:r>
              <a:rPr lang="en-US" dirty="0"/>
              <a:t>June 8, 2026:  A petition proposing to change the City’s form of government from a commission system of government to a council form of government was filed with City Auditor.</a:t>
            </a:r>
          </a:p>
          <a:p>
            <a:pPr>
              <a:defRPr sz="2400"/>
            </a:pPr>
            <a:r>
              <a:rPr lang="en-US" dirty="0"/>
              <a:t>July 8, 2026: The City Auditor issues a certificate that the requisite number of qualified electors had signed the Petition (4,491 valid signatures compared to 4,159 required)</a:t>
            </a:r>
          </a:p>
          <a:p>
            <a:pPr>
              <a:defRPr sz="2400"/>
            </a:pPr>
            <a:r>
              <a:rPr lang="en-US" dirty="0"/>
              <a:t>State law (N.D.C.C. 40-04-10) mandates that a special election be held within 60-90 days from date of the certificate of sufficiency (i.e., September 6 to October 6). </a:t>
            </a:r>
          </a:p>
        </p:txBody>
      </p:sp>
    </p:spTree>
    <p:extLst>
      <p:ext uri="{BB962C8B-B14F-4D97-AF65-F5344CB8AC3E}">
        <p14:creationId xmlns:p14="http://schemas.microsoft.com/office/powerpoint/2010/main" val="1295679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17A5-6C84-C51C-C5FB-15EEF27E76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1892BD-F9EC-0170-83F8-1C40E624F3FF}"/>
              </a:ext>
            </a:extLst>
          </p:cNvPr>
          <p:cNvSpPr>
            <a:spLocks noGrp="1"/>
          </p:cNvSpPr>
          <p:nvPr>
            <p:ph type="title"/>
          </p:nvPr>
        </p:nvSpPr>
        <p:spPr/>
        <p:txBody>
          <a:bodyPr/>
          <a:lstStyle/>
          <a:p>
            <a:r>
              <a:rPr lang="en-US" dirty="0">
                <a:solidFill>
                  <a:schemeClr val="tx1"/>
                </a:solidFill>
              </a:rPr>
              <a:t>Background on Commission v. Council</a:t>
            </a:r>
          </a:p>
        </p:txBody>
      </p:sp>
      <p:sp>
        <p:nvSpPr>
          <p:cNvPr id="3" name="Content Placeholder 2">
            <a:extLst>
              <a:ext uri="{FF2B5EF4-FFF2-40B4-BE49-F238E27FC236}">
                <a16:creationId xmlns:a16="http://schemas.microsoft.com/office/drawing/2014/main" id="{5B651DDE-2BA1-567D-59E7-85BB037732F6}"/>
              </a:ext>
            </a:extLst>
          </p:cNvPr>
          <p:cNvSpPr>
            <a:spLocks noGrp="1"/>
          </p:cNvSpPr>
          <p:nvPr>
            <p:ph idx="1"/>
          </p:nvPr>
        </p:nvSpPr>
        <p:spPr/>
        <p:txBody>
          <a:bodyPr>
            <a:normAutofit fontScale="85000" lnSpcReduction="20000"/>
          </a:bodyPr>
          <a:lstStyle/>
          <a:p>
            <a:pPr>
              <a:defRPr sz="2400"/>
            </a:pPr>
            <a:r>
              <a:rPr lang="en-US" dirty="0"/>
              <a:t>The City currently has a Commission form of government.</a:t>
            </a:r>
          </a:p>
          <a:p>
            <a:pPr lvl="1">
              <a:defRPr sz="2400"/>
            </a:pPr>
            <a:r>
              <a:rPr lang="en-US" dirty="0"/>
              <a:t>Five-member city commission</a:t>
            </a:r>
          </a:p>
          <a:p>
            <a:pPr lvl="1">
              <a:defRPr sz="2400"/>
            </a:pPr>
            <a:r>
              <a:rPr lang="en-US" dirty="0"/>
              <a:t>All five commissioners, including the Mayor, are elected at large.</a:t>
            </a:r>
          </a:p>
          <a:p>
            <a:pPr lvl="1">
              <a:defRPr sz="2400"/>
            </a:pPr>
            <a:r>
              <a:rPr lang="en-US" dirty="0"/>
              <a:t>Mayor is one of the five commissioners, and each commissioner has one vote. </a:t>
            </a:r>
          </a:p>
          <a:p>
            <a:pPr>
              <a:defRPr sz="2400"/>
            </a:pPr>
            <a:r>
              <a:rPr lang="en-US" dirty="0"/>
              <a:t>Petition changes the form of government to a council form of government.</a:t>
            </a:r>
          </a:p>
          <a:p>
            <a:pPr lvl="1">
              <a:defRPr sz="2400"/>
            </a:pPr>
            <a:r>
              <a:rPr lang="en-US" dirty="0"/>
              <a:t>City would be divided into six wards, with one councilmember elected from each ward.</a:t>
            </a:r>
          </a:p>
          <a:p>
            <a:pPr lvl="1">
              <a:defRPr sz="2400"/>
            </a:pPr>
            <a:r>
              <a:rPr lang="en-US" dirty="0"/>
              <a:t>The Mayor would be elected at large and would not be one of the six council members.</a:t>
            </a:r>
          </a:p>
          <a:p>
            <a:pPr lvl="1">
              <a:defRPr sz="2400"/>
            </a:pPr>
            <a:r>
              <a:rPr lang="en-US" dirty="0"/>
              <a:t>The Mayor would vote only in the event of a tie but would have veto authority subject to overrule. </a:t>
            </a:r>
          </a:p>
        </p:txBody>
      </p:sp>
    </p:spTree>
    <p:extLst>
      <p:ext uri="{BB962C8B-B14F-4D97-AF65-F5344CB8AC3E}">
        <p14:creationId xmlns:p14="http://schemas.microsoft.com/office/powerpoint/2010/main" val="331880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3BABB-6D9B-ABC0-B43D-A16E7633B1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B76A34-C918-BC87-CA40-140F4DD18A56}"/>
              </a:ext>
            </a:extLst>
          </p:cNvPr>
          <p:cNvSpPr>
            <a:spLocks noGrp="1"/>
          </p:cNvSpPr>
          <p:nvPr>
            <p:ph type="title"/>
          </p:nvPr>
        </p:nvSpPr>
        <p:spPr/>
        <p:txBody>
          <a:bodyPr/>
          <a:lstStyle/>
          <a:p>
            <a:r>
              <a:rPr lang="en-US" dirty="0">
                <a:solidFill>
                  <a:schemeClr val="tx1"/>
                </a:solidFill>
              </a:rPr>
              <a:t>Election Date – October 6</a:t>
            </a:r>
          </a:p>
        </p:txBody>
      </p:sp>
      <p:sp>
        <p:nvSpPr>
          <p:cNvPr id="3" name="Content Placeholder 2">
            <a:extLst>
              <a:ext uri="{FF2B5EF4-FFF2-40B4-BE49-F238E27FC236}">
                <a16:creationId xmlns:a16="http://schemas.microsoft.com/office/drawing/2014/main" id="{DBC27030-432E-9D16-23C2-D4C456AEFC1B}"/>
              </a:ext>
            </a:extLst>
          </p:cNvPr>
          <p:cNvSpPr>
            <a:spLocks noGrp="1"/>
          </p:cNvSpPr>
          <p:nvPr>
            <p:ph idx="1"/>
          </p:nvPr>
        </p:nvSpPr>
        <p:spPr/>
        <p:txBody>
          <a:bodyPr>
            <a:normAutofit lnSpcReduction="10000"/>
          </a:bodyPr>
          <a:lstStyle/>
          <a:p>
            <a:pPr>
              <a:defRPr sz="2400"/>
            </a:pPr>
            <a:r>
              <a:rPr lang="en-US" dirty="0"/>
              <a:t>State law (N.D.C.C. § 40-04-10) requires the special election to be held within 60 to 90 days after the City Auditor issued the certificate of sufficiency on July 8, 2026.The timeframe is September 6 to October 6.</a:t>
            </a:r>
          </a:p>
          <a:p>
            <a:pPr>
              <a:defRPr sz="2400"/>
            </a:pPr>
            <a:r>
              <a:rPr lang="en-US" dirty="0"/>
              <a:t>Elections are typically on Tuesdays.</a:t>
            </a:r>
          </a:p>
          <a:p>
            <a:pPr>
              <a:defRPr sz="2400"/>
            </a:pPr>
            <a:r>
              <a:rPr lang="en-US" dirty="0"/>
              <a:t>State law (N.D.C.C. ch. 16.1-07) requires absentee voting, and absentee ballots must be available 40 days before the election.</a:t>
            </a:r>
          </a:p>
          <a:p>
            <a:pPr>
              <a:defRPr sz="2400"/>
            </a:pPr>
            <a:r>
              <a:rPr lang="en-US" dirty="0"/>
              <a:t>To provide time for absentee voting, hiring/training of poll workers, and preparing for election, the resolution sets the election date as </a:t>
            </a:r>
            <a:r>
              <a:rPr lang="en-US" b="1" u="sng" dirty="0"/>
              <a:t>October 6, 2026</a:t>
            </a:r>
            <a:r>
              <a:rPr lang="en-US" dirty="0"/>
              <a:t>. </a:t>
            </a:r>
          </a:p>
        </p:txBody>
      </p:sp>
    </p:spTree>
    <p:extLst>
      <p:ext uri="{BB962C8B-B14F-4D97-AF65-F5344CB8AC3E}">
        <p14:creationId xmlns:p14="http://schemas.microsoft.com/office/powerpoint/2010/main" val="1633345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0F5A1-5A77-38AD-7B7B-EAF4991289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A6D2E9-674A-D843-7019-1014E33F0516}"/>
              </a:ext>
            </a:extLst>
          </p:cNvPr>
          <p:cNvSpPr>
            <a:spLocks noGrp="1"/>
          </p:cNvSpPr>
          <p:nvPr>
            <p:ph type="title"/>
          </p:nvPr>
        </p:nvSpPr>
        <p:spPr/>
        <p:txBody>
          <a:bodyPr/>
          <a:lstStyle/>
          <a:p>
            <a:r>
              <a:rPr lang="en-US" dirty="0">
                <a:solidFill>
                  <a:schemeClr val="tx1"/>
                </a:solidFill>
              </a:rPr>
              <a:t>Ballot Language</a:t>
            </a:r>
          </a:p>
        </p:txBody>
      </p:sp>
      <p:sp>
        <p:nvSpPr>
          <p:cNvPr id="3" name="Content Placeholder 2">
            <a:extLst>
              <a:ext uri="{FF2B5EF4-FFF2-40B4-BE49-F238E27FC236}">
                <a16:creationId xmlns:a16="http://schemas.microsoft.com/office/drawing/2014/main" id="{8793C252-6E5C-1F56-810A-35AED36AF311}"/>
              </a:ext>
            </a:extLst>
          </p:cNvPr>
          <p:cNvSpPr>
            <a:spLocks noGrp="1"/>
          </p:cNvSpPr>
          <p:nvPr>
            <p:ph idx="1"/>
          </p:nvPr>
        </p:nvSpPr>
        <p:spPr/>
        <p:txBody>
          <a:bodyPr>
            <a:normAutofit fontScale="92500" lnSpcReduction="20000"/>
          </a:bodyPr>
          <a:lstStyle/>
          <a:p>
            <a:pPr>
              <a:defRPr sz="2400"/>
            </a:pPr>
            <a:r>
              <a:rPr lang="en-US" dirty="0"/>
              <a:t>N.D.C.C. § 40-04-10 provides that the ballot question must be in substantially the form prescribed by statute</a:t>
            </a:r>
          </a:p>
          <a:p>
            <a:pPr>
              <a:defRPr sz="2400"/>
            </a:pPr>
            <a:r>
              <a:rPr lang="en-US" dirty="0"/>
              <a:t>The proposed ballot language makes one minor revision by adding the phrase "ward-based":</a:t>
            </a:r>
          </a:p>
          <a:p>
            <a:pPr marL="0" indent="0">
              <a:buNone/>
              <a:defRPr sz="2400"/>
            </a:pPr>
            <a:r>
              <a:rPr lang="en-US" dirty="0"/>
              <a:t>	</a:t>
            </a:r>
            <a:r>
              <a:rPr lang="en-US" dirty="0">
                <a:solidFill>
                  <a:schemeClr val="accent4">
                    <a:lumMod val="20000"/>
                    <a:lumOff val="80000"/>
                  </a:schemeClr>
                </a:solidFill>
              </a:rPr>
              <a:t>CHANGE FROM COMMISSION SYSTEM OF GOVERNMENT</a:t>
            </a:r>
          </a:p>
          <a:p>
            <a:pPr marL="0" indent="0">
              <a:buNone/>
            </a:pPr>
            <a:r>
              <a:rPr lang="en-US" dirty="0">
                <a:solidFill>
                  <a:schemeClr val="accent4">
                    <a:lumMod val="20000"/>
                    <a:lumOff val="80000"/>
                  </a:schemeClr>
                </a:solidFill>
              </a:rPr>
              <a:t>	</a:t>
            </a:r>
          </a:p>
          <a:p>
            <a:pPr marL="0" indent="0">
              <a:buNone/>
            </a:pPr>
            <a:r>
              <a:rPr lang="en-US" dirty="0">
                <a:solidFill>
                  <a:schemeClr val="accent4">
                    <a:lumMod val="20000"/>
                    <a:lumOff val="80000"/>
                  </a:schemeClr>
                </a:solidFill>
              </a:rPr>
              <a:t>	Shall the city of Fargo change from its organization under the 	commission system of government and become a city under a 	</a:t>
            </a:r>
            <a:r>
              <a:rPr lang="en-US" b="1" u="sng" dirty="0">
                <a:solidFill>
                  <a:schemeClr val="accent4">
                    <a:lumMod val="20000"/>
                    <a:lumOff val="80000"/>
                  </a:schemeClr>
                </a:solidFill>
              </a:rPr>
              <a:t>ward-based</a:t>
            </a:r>
            <a:r>
              <a:rPr lang="en-US" dirty="0">
                <a:solidFill>
                  <a:schemeClr val="accent4">
                    <a:lumMod val="20000"/>
                    <a:lumOff val="80000"/>
                  </a:schemeClr>
                </a:solidFill>
              </a:rPr>
              <a:t> council form of government.</a:t>
            </a:r>
          </a:p>
          <a:p>
            <a:r>
              <a:rPr lang="en-US" dirty="0"/>
              <a:t>The phrase "ward-based" is included to improve clarity for voters. Much of the public discussion has focused on whether Fargo should adopt a ward system, and this addition is intended to help ensure voters understand the ballot question so they can cast their vote consistent with their intent.</a:t>
            </a:r>
          </a:p>
        </p:txBody>
      </p:sp>
    </p:spTree>
    <p:extLst>
      <p:ext uri="{BB962C8B-B14F-4D97-AF65-F5344CB8AC3E}">
        <p14:creationId xmlns:p14="http://schemas.microsoft.com/office/powerpoint/2010/main" val="1583667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A337F-EA7E-694D-C0BB-594BDB622A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D84307-DE69-7462-71E6-CE4961563573}"/>
              </a:ext>
            </a:extLst>
          </p:cNvPr>
          <p:cNvSpPr>
            <a:spLocks noGrp="1"/>
          </p:cNvSpPr>
          <p:nvPr>
            <p:ph type="title"/>
          </p:nvPr>
        </p:nvSpPr>
        <p:spPr/>
        <p:txBody>
          <a:bodyPr/>
          <a:lstStyle/>
          <a:p>
            <a:r>
              <a:rPr lang="en-US" dirty="0">
                <a:solidFill>
                  <a:schemeClr val="tx1"/>
                </a:solidFill>
              </a:rPr>
              <a:t>Polling Places and Times</a:t>
            </a:r>
          </a:p>
        </p:txBody>
      </p:sp>
      <p:sp>
        <p:nvSpPr>
          <p:cNvPr id="3" name="Content Placeholder 2">
            <a:extLst>
              <a:ext uri="{FF2B5EF4-FFF2-40B4-BE49-F238E27FC236}">
                <a16:creationId xmlns:a16="http://schemas.microsoft.com/office/drawing/2014/main" id="{202B3CF7-FDC0-1F0B-551A-1609D0FDFD01}"/>
              </a:ext>
            </a:extLst>
          </p:cNvPr>
          <p:cNvSpPr>
            <a:spLocks noGrp="1"/>
          </p:cNvSpPr>
          <p:nvPr>
            <p:ph idx="1"/>
          </p:nvPr>
        </p:nvSpPr>
        <p:spPr/>
        <p:txBody>
          <a:bodyPr>
            <a:normAutofit/>
          </a:bodyPr>
          <a:lstStyle/>
          <a:p>
            <a:pPr>
              <a:defRPr sz="2400"/>
            </a:pPr>
            <a:r>
              <a:rPr lang="en-US" dirty="0"/>
              <a:t>Resolution provides authority to City Auditor to designate one or more polling places.</a:t>
            </a:r>
          </a:p>
          <a:p>
            <a:pPr lvl="1">
              <a:defRPr sz="2400"/>
            </a:pPr>
            <a:r>
              <a:rPr lang="en-US" dirty="0"/>
              <a:t>Fargodome and Atonement Lutheran Church (Rose Creek) are available.</a:t>
            </a:r>
          </a:p>
          <a:p>
            <a:pPr lvl="1">
              <a:defRPr sz="2400"/>
            </a:pPr>
            <a:r>
              <a:rPr lang="en-US" dirty="0"/>
              <a:t>Polling hours would be 7 a.m. to 7 p.m. </a:t>
            </a:r>
          </a:p>
        </p:txBody>
      </p:sp>
    </p:spTree>
    <p:extLst>
      <p:ext uri="{BB962C8B-B14F-4D97-AF65-F5344CB8AC3E}">
        <p14:creationId xmlns:p14="http://schemas.microsoft.com/office/powerpoint/2010/main" val="911447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45BC9-5823-12CF-7780-390EA8AF48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6FBDA9-4C20-0C44-8D92-93A5AAF67043}"/>
              </a:ext>
            </a:extLst>
          </p:cNvPr>
          <p:cNvSpPr>
            <a:spLocks noGrp="1"/>
          </p:cNvSpPr>
          <p:nvPr>
            <p:ph type="title"/>
          </p:nvPr>
        </p:nvSpPr>
        <p:spPr/>
        <p:txBody>
          <a:bodyPr/>
          <a:lstStyle/>
          <a:p>
            <a:r>
              <a:rPr lang="en-US" dirty="0">
                <a:solidFill>
                  <a:schemeClr val="tx1"/>
                </a:solidFill>
              </a:rPr>
              <a:t>Administration of the Election</a:t>
            </a:r>
          </a:p>
        </p:txBody>
      </p:sp>
      <p:sp>
        <p:nvSpPr>
          <p:cNvPr id="3" name="Content Placeholder 2">
            <a:extLst>
              <a:ext uri="{FF2B5EF4-FFF2-40B4-BE49-F238E27FC236}">
                <a16:creationId xmlns:a16="http://schemas.microsoft.com/office/drawing/2014/main" id="{2541B9F3-B095-8A14-B483-00002DD59423}"/>
              </a:ext>
            </a:extLst>
          </p:cNvPr>
          <p:cNvSpPr>
            <a:spLocks noGrp="1"/>
          </p:cNvSpPr>
          <p:nvPr>
            <p:ph idx="1"/>
          </p:nvPr>
        </p:nvSpPr>
        <p:spPr/>
        <p:txBody>
          <a:bodyPr>
            <a:normAutofit/>
          </a:bodyPr>
          <a:lstStyle/>
          <a:p>
            <a:pPr lvl="0"/>
            <a:r>
              <a:rPr lang="en-US" dirty="0"/>
              <a:t>As of now, the State's electronic voting equipment is not expected to be available for the October 6 special election. </a:t>
            </a:r>
          </a:p>
          <a:p>
            <a:r>
              <a:rPr lang="en-US" dirty="0"/>
              <a:t>While Cass County typically administers municipal elections pursuant to a contract with the City, the City is currently planning to administer this special election itself.  Cass County is unable to administer the election due to its proximity with the general election and unavailability of electronic machines. </a:t>
            </a:r>
          </a:p>
          <a:p>
            <a:r>
              <a:rPr lang="en-US" dirty="0"/>
              <a:t>As a result, the City is preparing to conduct the election using paper ballots and other lawful election procedures, while remaining flexible should additional equipment become available.</a:t>
            </a:r>
          </a:p>
          <a:p>
            <a:pPr>
              <a:defRPr sz="2400"/>
            </a:pPr>
            <a:endParaRPr lang="en-US" dirty="0"/>
          </a:p>
        </p:txBody>
      </p:sp>
    </p:spTree>
    <p:extLst>
      <p:ext uri="{BB962C8B-B14F-4D97-AF65-F5344CB8AC3E}">
        <p14:creationId xmlns:p14="http://schemas.microsoft.com/office/powerpoint/2010/main" val="3299388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266FD-C6B8-3163-B018-F70C2342C91E}"/>
              </a:ext>
            </a:extLst>
          </p:cNvPr>
          <p:cNvSpPr>
            <a:spLocks noGrp="1"/>
          </p:cNvSpPr>
          <p:nvPr>
            <p:ph type="title"/>
          </p:nvPr>
        </p:nvSpPr>
        <p:spPr/>
        <p:txBody>
          <a:bodyPr/>
          <a:lstStyle/>
          <a:p>
            <a:r>
              <a:rPr lang="en-US" dirty="0">
                <a:solidFill>
                  <a:schemeClr val="tx1"/>
                </a:solidFill>
              </a:rPr>
              <a:t>SUGGESTED MOTION</a:t>
            </a:r>
          </a:p>
        </p:txBody>
      </p:sp>
      <p:sp>
        <p:nvSpPr>
          <p:cNvPr id="3" name="Content Placeholder 2">
            <a:extLst>
              <a:ext uri="{FF2B5EF4-FFF2-40B4-BE49-F238E27FC236}">
                <a16:creationId xmlns:a16="http://schemas.microsoft.com/office/drawing/2014/main" id="{516E20A4-ACE1-337B-30FC-874954914380}"/>
              </a:ext>
            </a:extLst>
          </p:cNvPr>
          <p:cNvSpPr>
            <a:spLocks noGrp="1"/>
          </p:cNvSpPr>
          <p:nvPr>
            <p:ph idx="1"/>
          </p:nvPr>
        </p:nvSpPr>
        <p:spPr/>
        <p:txBody>
          <a:bodyPr/>
          <a:lstStyle/>
          <a:p>
            <a:r>
              <a:rPr lang="en-US" sz="3600" dirty="0"/>
              <a:t>I move to adopt the Resolution calling a Special Election regarding the Petition to Change the City's Form of Government.</a:t>
            </a:r>
          </a:p>
          <a:p>
            <a:endParaRPr lang="en-US" dirty="0"/>
          </a:p>
        </p:txBody>
      </p:sp>
    </p:spTree>
    <p:extLst>
      <p:ext uri="{BB962C8B-B14F-4D97-AF65-F5344CB8AC3E}">
        <p14:creationId xmlns:p14="http://schemas.microsoft.com/office/powerpoint/2010/main" val="27294811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395</TotalTime>
  <Words>658</Words>
  <Application>Microsoft Office PowerPoint</Application>
  <PresentationFormat>Widescreen</PresentationFormat>
  <Paragraphs>36</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Calibri</vt:lpstr>
      <vt:lpstr>Century Gothic</vt:lpstr>
      <vt:lpstr>Wingdings 3</vt:lpstr>
      <vt:lpstr>Ion</vt:lpstr>
      <vt:lpstr>SPECIAL ELECTION ON CHANGE IN FORM OF GOVERNMENT</vt:lpstr>
      <vt:lpstr>Background on Petition</vt:lpstr>
      <vt:lpstr>Background on Commission v. Council</vt:lpstr>
      <vt:lpstr>Election Date – October 6</vt:lpstr>
      <vt:lpstr>Ballot Language</vt:lpstr>
      <vt:lpstr>Polling Places and Times</vt:lpstr>
      <vt:lpstr>Administration of the Election</vt:lpstr>
      <vt:lpstr>SUGGESTED MOTION</vt:lpstr>
    </vt:vector>
  </TitlesOfParts>
  <Company>City of Fargo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Gregg Schildberger</dc:creator>
  <cp:lastModifiedBy>Angie Bear</cp:lastModifiedBy>
  <cp:revision>15</cp:revision>
  <dcterms:created xsi:type="dcterms:W3CDTF">2016-07-28T19:56:14Z</dcterms:created>
  <dcterms:modified xsi:type="dcterms:W3CDTF">2026-08-20T16:03:54Z</dcterms:modified>
</cp:coreProperties>
</file>